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3" r:id="rId13"/>
    <p:sldId id="274" r:id="rId14"/>
    <p:sldId id="275" r:id="rId15"/>
    <p:sldId id="276" r:id="rId16"/>
    <p:sldId id="277" r:id="rId17"/>
    <p:sldId id="271" r:id="rId18"/>
  </p:sldIdLst>
  <p:sldSz cx="13004800" cy="9753600"/>
  <p:notesSz cx="6858000" cy="9144000"/>
  <p:defaultTextStyle>
    <a:lvl1pPr algn="ctr" defTabSz="584200">
      <a:defRPr sz="4200">
        <a:latin typeface="+mn-lt"/>
        <a:ea typeface="+mn-ea"/>
        <a:cs typeface="+mn-cs"/>
        <a:sym typeface="Gill Sans"/>
      </a:defRPr>
    </a:lvl1pPr>
    <a:lvl2pPr indent="342900" algn="ctr" defTabSz="584200">
      <a:defRPr sz="4200">
        <a:latin typeface="+mn-lt"/>
        <a:ea typeface="+mn-ea"/>
        <a:cs typeface="+mn-cs"/>
        <a:sym typeface="Gill Sans"/>
      </a:defRPr>
    </a:lvl2pPr>
    <a:lvl3pPr indent="685800" algn="ctr" defTabSz="584200">
      <a:defRPr sz="4200"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latin typeface="+mn-lt"/>
        <a:ea typeface="+mn-ea"/>
        <a:cs typeface="+mn-c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6"/>
    <p:restoredTop sz="93750" autoAdjust="0"/>
  </p:normalViewPr>
  <p:slideViewPr>
    <p:cSldViewPr snapToGrid="0" snapToObjects="1">
      <p:cViewPr>
        <p:scale>
          <a:sx n="119" d="100"/>
          <a:sy n="119" d="100"/>
        </p:scale>
        <p:origin x="1624" y="20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60860833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Column formation have an higher probability to </a:t>
            </a:r>
            <a:r>
              <a:rPr lang="en-US" baseline="0" dirty="0" smtClean="0"/>
              <a:t>arrive faster to 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0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transition spd="med"/>
  <p:txStyles>
    <p:titleStyle>
      <a:lvl1pPr algn="ctr" defTabSz="584200">
        <a:defRPr sz="8400"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48" name="Shape 48"/>
          <p:cNvSpPr/>
          <p:nvPr/>
        </p:nvSpPr>
        <p:spPr>
          <a:xfrm>
            <a:off x="749300" y="939800"/>
            <a:ext cx="11506200" cy="1714500"/>
          </a:xfrm>
          <a:prstGeom prst="roundRect">
            <a:avLst>
              <a:gd name="adj" fmla="val 11111"/>
            </a:avLst>
          </a:prstGeom>
          <a:solidFill>
            <a:srgbClr val="F8F8F8"/>
          </a:solidFill>
          <a:ln w="12700">
            <a:miter lim="400000"/>
          </a:ln>
          <a:effectLst>
            <a:outerShdw blurRad="127000" dist="127000" dir="2640000" rotWithShape="0">
              <a:srgbClr val="000000">
                <a:alpha val="3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1321922" y="1023223"/>
            <a:ext cx="10350501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B51A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200" dirty="0" smtClean="0">
                <a:solidFill>
                  <a:srgbClr val="B51A00"/>
                </a:solidFill>
              </a:rPr>
              <a:t>Optimized Navigation </a:t>
            </a:r>
            <a:r>
              <a:rPr lang="en-US" sz="4200" dirty="0" err="1" smtClean="0">
                <a:solidFill>
                  <a:srgbClr val="B51A00"/>
                </a:solidFill>
              </a:rPr>
              <a:t>Behaviour</a:t>
            </a:r>
            <a:r>
              <a:rPr lang="en-US" sz="4200" dirty="0" smtClean="0">
                <a:solidFill>
                  <a:srgbClr val="B51A00"/>
                </a:solidFill>
              </a:rPr>
              <a:t> of Multiple Robots based on Motor-Schema</a:t>
            </a:r>
            <a:endParaRPr sz="4200" dirty="0">
              <a:solidFill>
                <a:srgbClr val="B51A00"/>
              </a:solidFill>
            </a:endParaRPr>
          </a:p>
        </p:txBody>
      </p:sp>
      <p:sp>
        <p:nvSpPr>
          <p:cNvPr id="50" name="Shape 50"/>
          <p:cNvSpPr/>
          <p:nvPr/>
        </p:nvSpPr>
        <p:spPr>
          <a:xfrm>
            <a:off x="2903072" y="7131050"/>
            <a:ext cx="1270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endParaRPr sz="3300"/>
          </a:p>
        </p:txBody>
      </p:sp>
      <p:sp>
        <p:nvSpPr>
          <p:cNvPr id="51" name="Shape 51"/>
          <p:cNvSpPr/>
          <p:nvPr/>
        </p:nvSpPr>
        <p:spPr>
          <a:xfrm>
            <a:off x="749300" y="3973775"/>
            <a:ext cx="5128127" cy="3518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lvl="0" algn="just">
              <a:defRPr sz="1800"/>
            </a:pPr>
            <a:r>
              <a:rPr lang="en-US" sz="3200" dirty="0" smtClean="0">
                <a:latin typeface="Arial Rounded MT Bold" charset="0"/>
                <a:ea typeface="Arial Rounded MT Bold" charset="0"/>
                <a:cs typeface="Arial Rounded MT Bold" charset="0"/>
                <a:sym typeface="Gill Sans SemiBold"/>
              </a:rPr>
              <a:t>Professor:</a:t>
            </a:r>
            <a:endParaRPr sz="4200" dirty="0" smtClean="0">
              <a:latin typeface="Arial Rounded MT Bold" charset="0"/>
              <a:ea typeface="Arial Rounded MT Bold" charset="0"/>
              <a:cs typeface="Arial Rounded MT Bold" charset="0"/>
              <a:sym typeface="Gill Sans SemiBold"/>
            </a:endParaRPr>
          </a:p>
          <a:p>
            <a:pPr lvl="0" algn="just">
              <a:defRPr sz="1800"/>
            </a:pPr>
            <a:r>
              <a:rPr lang="en-US" sz="2900" dirty="0" err="1" smtClean="0"/>
              <a:t>Alcherio</a:t>
            </a:r>
            <a:r>
              <a:rPr lang="en-US" sz="2900" dirty="0" smtClean="0"/>
              <a:t> </a:t>
            </a:r>
            <a:r>
              <a:rPr lang="en-US" sz="2900" dirty="0" err="1" smtClean="0"/>
              <a:t>Martinoli</a:t>
            </a:r>
            <a:endParaRPr sz="2900" dirty="0"/>
          </a:p>
          <a:p>
            <a:pPr lvl="0" algn="just">
              <a:defRPr sz="1800"/>
            </a:pPr>
            <a:r>
              <a:rPr lang="en-US" sz="2000" dirty="0" smtClean="0"/>
              <a:t>Distributed Intelligent Systems </a:t>
            </a:r>
          </a:p>
          <a:p>
            <a:pPr lvl="0" algn="just">
              <a:defRPr sz="1800"/>
            </a:pPr>
            <a:r>
              <a:rPr lang="en-US" sz="2000" dirty="0" smtClean="0"/>
              <a:t>and Algorithms Laboratory</a:t>
            </a:r>
            <a:endParaRPr sz="2000" dirty="0"/>
          </a:p>
          <a:p>
            <a:pPr lvl="0" algn="just">
              <a:defRPr sz="1800"/>
            </a:pPr>
            <a:endParaRPr lang="en-US" sz="2000" dirty="0" smtClean="0"/>
          </a:p>
          <a:p>
            <a:pPr lvl="0" algn="just">
              <a:defRPr sz="1800"/>
            </a:pPr>
            <a:r>
              <a:rPr lang="en-US" sz="32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Assistant:</a:t>
            </a:r>
            <a:endParaRPr sz="2000" dirty="0" smtClean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pPr lvl="0" algn="just">
              <a:defRPr sz="1800"/>
            </a:pPr>
            <a:r>
              <a:rPr lang="en-US" sz="2900" dirty="0" err="1" smtClean="0"/>
              <a:t>Zeynab</a:t>
            </a:r>
            <a:r>
              <a:rPr lang="en-US" sz="2900" dirty="0" smtClean="0"/>
              <a:t> </a:t>
            </a:r>
            <a:r>
              <a:rPr lang="en-US" sz="2900" dirty="0" err="1" smtClean="0"/>
              <a:t>Talebpour</a:t>
            </a:r>
            <a:endParaRPr sz="2900" dirty="0"/>
          </a:p>
          <a:p>
            <a:pPr lvl="0" algn="just">
              <a:defRPr sz="1800"/>
            </a:pPr>
            <a:r>
              <a:rPr lang="en-US" sz="2000" dirty="0"/>
              <a:t>Distributed Intelligent Systems </a:t>
            </a:r>
            <a:endParaRPr lang="en-US" sz="2000" dirty="0" smtClean="0"/>
          </a:p>
          <a:p>
            <a:pPr lvl="0" algn="just">
              <a:defRPr sz="1800"/>
            </a:pPr>
            <a:r>
              <a:rPr lang="en-US" sz="2000" dirty="0" smtClean="0"/>
              <a:t>and </a:t>
            </a:r>
            <a:r>
              <a:rPr lang="en-US" sz="2000" dirty="0"/>
              <a:t>Algorithms Laboratory</a:t>
            </a:r>
          </a:p>
        </p:txBody>
      </p:sp>
      <p:sp>
        <p:nvSpPr>
          <p:cNvPr id="52" name="Shape 52"/>
          <p:cNvSpPr/>
          <p:nvPr/>
        </p:nvSpPr>
        <p:spPr>
          <a:xfrm>
            <a:off x="8957517" y="3612138"/>
            <a:ext cx="5803900" cy="424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lang="en-US" sz="3300" dirty="0" smtClean="0">
                <a:latin typeface="Arial Rounded MT Bold" charset="0"/>
                <a:ea typeface="Arial Rounded MT Bold" charset="0"/>
                <a:cs typeface="Arial Rounded MT Bold" charset="0"/>
                <a:sym typeface="Gill Sans SemiBold"/>
              </a:rPr>
              <a:t>Students</a:t>
            </a:r>
            <a:r>
              <a:rPr sz="4200" dirty="0" smtClean="0">
                <a:latin typeface="Arial Rounded MT Bold" charset="0"/>
                <a:ea typeface="Arial Rounded MT Bold" charset="0"/>
                <a:cs typeface="Arial Rounded MT Bold" charset="0"/>
                <a:sym typeface="Gill Sans SemiBold"/>
              </a:rPr>
              <a:t>:</a:t>
            </a:r>
            <a:endParaRPr sz="4200" dirty="0">
              <a:latin typeface="Arial Rounded MT Bold" charset="0"/>
              <a:ea typeface="Arial Rounded MT Bold" charset="0"/>
              <a:cs typeface="Arial Rounded MT Bold" charset="0"/>
              <a:sym typeface="Gill Sans SemiBold"/>
            </a:endParaRPr>
          </a:p>
          <a:p>
            <a:pPr lvl="0" algn="l">
              <a:defRPr sz="1800"/>
            </a:pPr>
            <a:r>
              <a:rPr lang="en-US" sz="2900" dirty="0" err="1" smtClean="0"/>
              <a:t>Ondine</a:t>
            </a:r>
            <a:r>
              <a:rPr lang="en-US" sz="2900" dirty="0" smtClean="0"/>
              <a:t> </a:t>
            </a:r>
            <a:r>
              <a:rPr lang="en-US" sz="2900" dirty="0" err="1" smtClean="0"/>
              <a:t>Chanon</a:t>
            </a:r>
            <a:endParaRPr sz="2900" dirty="0"/>
          </a:p>
          <a:p>
            <a:pPr lvl="0" algn="l">
              <a:defRPr sz="1800"/>
            </a:pPr>
            <a:r>
              <a:rPr lang="en-US" sz="2000" dirty="0" smtClean="0"/>
              <a:t>Computational Science and </a:t>
            </a:r>
          </a:p>
          <a:p>
            <a:pPr lvl="0" algn="l">
              <a:defRPr sz="1800"/>
            </a:pPr>
            <a:r>
              <a:rPr lang="en-US" sz="2000" dirty="0" smtClean="0"/>
              <a:t>Engineering</a:t>
            </a:r>
            <a:endParaRPr sz="2000" dirty="0"/>
          </a:p>
          <a:p>
            <a:pPr lvl="0" algn="l">
              <a:defRPr sz="1800"/>
            </a:pPr>
            <a:endParaRPr sz="2000" dirty="0"/>
          </a:p>
          <a:p>
            <a:pPr lvl="0" algn="l">
              <a:defRPr sz="1800"/>
            </a:pPr>
            <a:r>
              <a:rPr lang="en-US" sz="2900" dirty="0" smtClean="0"/>
              <a:t>Nicolas </a:t>
            </a:r>
            <a:r>
              <a:rPr lang="en-US" sz="2900" dirty="0" err="1"/>
              <a:t>H</a:t>
            </a:r>
            <a:r>
              <a:rPr lang="en-US" sz="2900" dirty="0" err="1" smtClean="0"/>
              <a:t>ubacher</a:t>
            </a:r>
            <a:endParaRPr sz="2900" dirty="0"/>
          </a:p>
          <a:p>
            <a:pPr lvl="0" algn="l">
              <a:defRPr sz="1800"/>
            </a:pPr>
            <a:r>
              <a:rPr lang="en-US" sz="2000" dirty="0" smtClean="0"/>
              <a:t>Computer Science</a:t>
            </a:r>
            <a:endParaRPr sz="2000" dirty="0"/>
          </a:p>
          <a:p>
            <a:pPr lvl="0" algn="l">
              <a:defRPr sz="1800"/>
            </a:pPr>
            <a:endParaRPr sz="2000" dirty="0"/>
          </a:p>
          <a:p>
            <a:pPr lvl="0" algn="l">
              <a:defRPr sz="1800"/>
            </a:pPr>
            <a:r>
              <a:rPr lang="en-US" sz="2900" dirty="0" smtClean="0"/>
              <a:t>Stefano </a:t>
            </a:r>
            <a:r>
              <a:rPr lang="en-US" sz="2900" dirty="0" err="1" smtClean="0"/>
              <a:t>Savarè</a:t>
            </a:r>
            <a:endParaRPr sz="2900" dirty="0"/>
          </a:p>
          <a:p>
            <a:pPr algn="l">
              <a:defRPr sz="1800"/>
            </a:pPr>
            <a:r>
              <a:rPr lang="en-US" sz="2000" dirty="0" smtClean="0"/>
              <a:t>Computational </a:t>
            </a:r>
            <a:r>
              <a:rPr lang="en-US" sz="2000" dirty="0"/>
              <a:t>Science and </a:t>
            </a:r>
            <a:endParaRPr lang="en-US" sz="2000" dirty="0" smtClean="0"/>
          </a:p>
          <a:p>
            <a:pPr algn="l">
              <a:defRPr sz="1800"/>
            </a:pPr>
            <a:r>
              <a:rPr lang="en-US" sz="2000" dirty="0" smtClean="0"/>
              <a:t>Engineering</a:t>
            </a:r>
            <a:endParaRPr lang="en-US" sz="2000" dirty="0"/>
          </a:p>
        </p:txBody>
      </p:sp>
      <p:sp>
        <p:nvSpPr>
          <p:cNvPr id="5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55" name="Shape 55"/>
          <p:cNvSpPr/>
          <p:nvPr/>
        </p:nvSpPr>
        <p:spPr>
          <a:xfrm>
            <a:off x="10941473" y="7347"/>
            <a:ext cx="1155766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smtClean="0"/>
              <a:t>CSE - IN</a:t>
            </a:r>
            <a:endParaRPr sz="23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32" y="2857295"/>
            <a:ext cx="4114800" cy="62357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Results</a:t>
            </a:r>
            <a:endParaRPr sz="4500" dirty="0">
              <a:solidFill>
                <a:srgbClr val="B51A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04" y="5779991"/>
            <a:ext cx="10109101" cy="2343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04" y="2214176"/>
            <a:ext cx="10109101" cy="2873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5138" y="4889781"/>
            <a:ext cx="460703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Parameters manually tuned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6997" y="8020820"/>
            <a:ext cx="390331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Weights found by PSO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8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1" name="Shape 55"/>
          <p:cNvSpPr/>
          <p:nvPr/>
        </p:nvSpPr>
        <p:spPr>
          <a:xfrm>
            <a:off x="11100171" y="7347"/>
            <a:ext cx="83837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10/16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7870456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7" y="1562147"/>
            <a:ext cx="5320290" cy="35914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1543383"/>
            <a:ext cx="5366565" cy="3593596"/>
          </a:xfrm>
          <a:prstGeom prst="rect">
            <a:avLst/>
          </a:prstGeom>
        </p:spPr>
      </p:pic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Results</a:t>
            </a:r>
            <a:endParaRPr sz="4500" dirty="0">
              <a:solidFill>
                <a:srgbClr val="B51A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54" y="5342469"/>
            <a:ext cx="5375511" cy="3602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8709" y="4112614"/>
            <a:ext cx="196047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Random world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13568" y="4117223"/>
            <a:ext cx="151163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Wall world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06799" y="7918621"/>
            <a:ext cx="191238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Difficult world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25434" y="5266531"/>
            <a:ext cx="6611066" cy="40421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Wedge formation; </a:t>
            </a:r>
            <a:r>
              <a:rPr lang="en-US" sz="3200" smtClean="0">
                <a:solidFill>
                  <a:srgbClr val="000000"/>
                </a:solidFill>
              </a:rPr>
              <a:t>o</a:t>
            </a:r>
            <a:r>
              <a:rPr kumimoji="0" lang="en-US" sz="3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bstacles 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known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through the supervisor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Better convergence: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world with a  difficult configuration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More iterations and more particles would be needed in the other 2    worlds to perform a better analysis</a:t>
            </a:r>
            <a:endParaRPr kumimoji="0" lang="en-US" sz="3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9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3" name="Shape 55"/>
          <p:cNvSpPr/>
          <p:nvPr/>
        </p:nvSpPr>
        <p:spPr>
          <a:xfrm>
            <a:off x="11100171" y="7347"/>
            <a:ext cx="83837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11/16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6232004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Results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1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5" name="Shape 55"/>
          <p:cNvSpPr/>
          <p:nvPr/>
        </p:nvSpPr>
        <p:spPr>
          <a:xfrm>
            <a:off x="11100171" y="7347"/>
            <a:ext cx="83837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12/16</a:t>
            </a:r>
            <a:endParaRPr sz="2300" dirty="0"/>
          </a:p>
        </p:txBody>
      </p:sp>
      <p:pic>
        <p:nvPicPr>
          <p:cNvPr id="2" name="differentFormation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329" y="2752863"/>
            <a:ext cx="11109213" cy="62489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93243" y="1840170"/>
            <a:ext cx="4581383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Different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formations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30446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Results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1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9" name="Shape 55"/>
          <p:cNvSpPr/>
          <p:nvPr/>
        </p:nvSpPr>
        <p:spPr>
          <a:xfrm>
            <a:off x="11100171" y="7347"/>
            <a:ext cx="83837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13/16</a:t>
            </a:r>
            <a:endParaRPr sz="2300" dirty="0"/>
          </a:p>
        </p:txBody>
      </p:sp>
      <p:pic>
        <p:nvPicPr>
          <p:cNvPr id="2" name="PS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8920" y="2777682"/>
            <a:ext cx="10879622" cy="61197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8642" y="1869406"/>
            <a:ext cx="3932167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PSO optimization</a:t>
            </a:r>
            <a:endParaRPr kumimoji="0" lang="en-US" sz="4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42873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Conclusions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553" y="2292737"/>
            <a:ext cx="11974993" cy="6011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Hand tuned parameter</a:t>
            </a:r>
            <a:r>
              <a:rPr lang="en-US" sz="3200" dirty="0" smtClean="0">
                <a:solidFill>
                  <a:srgbClr val="000000"/>
                </a:solidFill>
              </a:rPr>
              <a:t>s already provide a good controller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PSO – OCBA is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a powerful tool: better results but higher               simulation time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Unit-centered formation control is more robust to different              formations than the leader referenced formation control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Formation does not have a big influence on PSO, but worlds do.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Noisy measures lead to suboptimal results: sensor measures and     local communications </a:t>
            </a:r>
            <a:endParaRPr kumimoji="0" lang="en-US" sz="3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Further work: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	- </a:t>
            </a:r>
            <a:r>
              <a:rPr lang="en-US" sz="3200" dirty="0" err="1" smtClean="0">
                <a:solidFill>
                  <a:srgbClr val="000000"/>
                </a:solidFill>
              </a:rPr>
              <a:t>odometry</a:t>
            </a:r>
            <a:r>
              <a:rPr lang="en-US" sz="3200" dirty="0" smtClean="0">
                <a:solidFill>
                  <a:srgbClr val="000000"/>
                </a:solidFill>
              </a:rPr>
              <a:t> based positioning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computation of fitness metrics in the robot’s controllers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combine PSO worlds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8" name="Shape 55"/>
          <p:cNvSpPr/>
          <p:nvPr/>
        </p:nvSpPr>
        <p:spPr>
          <a:xfrm>
            <a:off x="11100171" y="7347"/>
            <a:ext cx="83837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14/16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240528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u="sng" dirty="0"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Bibliography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2" name="Shape 67"/>
          <p:cNvSpPr/>
          <p:nvPr/>
        </p:nvSpPr>
        <p:spPr>
          <a:xfrm>
            <a:off x="-3129" y="1959786"/>
            <a:ext cx="13068301" cy="693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66700" lvl="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err="1" smtClean="0">
                <a:solidFill>
                  <a:srgbClr val="B51A00"/>
                </a:solidFill>
              </a:rPr>
              <a:t>Arkin</a:t>
            </a:r>
            <a:r>
              <a:rPr lang="fr-CH" sz="2000" dirty="0" smtClean="0">
                <a:solidFill>
                  <a:srgbClr val="B51A00"/>
                </a:solidFill>
              </a:rPr>
              <a:t>, Ronald C.</a:t>
            </a:r>
            <a:r>
              <a:rPr sz="2000" dirty="0">
                <a:solidFill>
                  <a:srgbClr val="B51A00"/>
                </a:solidFill>
              </a:rPr>
              <a:t/>
            </a:r>
            <a:br>
              <a:rPr sz="2000" dirty="0">
                <a:solidFill>
                  <a:srgbClr val="B51A00"/>
                </a:solidFill>
              </a:rPr>
            </a:br>
            <a:r>
              <a:rPr lang="fr-CH" sz="2000" dirty="0" err="1" smtClean="0"/>
              <a:t>Motor-schema</a:t>
            </a:r>
            <a:r>
              <a:rPr lang="fr-CH" sz="2000" dirty="0" smtClean="0"/>
              <a:t> </a:t>
            </a:r>
            <a:r>
              <a:rPr lang="fr-CH" sz="2000" dirty="0" err="1" smtClean="0"/>
              <a:t>based</a:t>
            </a:r>
            <a:r>
              <a:rPr lang="fr-CH" sz="2000" dirty="0" smtClean="0"/>
              <a:t> navigation for a mobile robot: An </a:t>
            </a:r>
            <a:r>
              <a:rPr lang="fr-CH" sz="2000" dirty="0" err="1" smtClean="0"/>
              <a:t>approach</a:t>
            </a:r>
            <a:r>
              <a:rPr lang="fr-CH" sz="2000" dirty="0" smtClean="0"/>
              <a:t> to </a:t>
            </a:r>
            <a:r>
              <a:rPr lang="fr-CH" sz="2000" dirty="0" err="1" smtClean="0"/>
              <a:t>programming</a:t>
            </a:r>
            <a:r>
              <a:rPr lang="fr-CH" sz="2000" dirty="0" smtClean="0"/>
              <a:t> by </a:t>
            </a:r>
            <a:r>
              <a:rPr lang="fr-CH" sz="2000" dirty="0" err="1" smtClean="0"/>
              <a:t>behavior</a:t>
            </a:r>
            <a:r>
              <a:rPr lang="fr-CH" sz="2000" dirty="0" smtClean="0"/>
              <a:t>. </a:t>
            </a:r>
            <a:r>
              <a:rPr lang="fr-CH" sz="2000" dirty="0" err="1" smtClean="0"/>
              <a:t>Robotics</a:t>
            </a:r>
            <a:r>
              <a:rPr lang="fr-CH" sz="2000" dirty="0" smtClean="0"/>
              <a:t> and Automation. </a:t>
            </a:r>
            <a:r>
              <a:rPr lang="fr-CH" sz="2000" dirty="0" err="1" smtClean="0"/>
              <a:t>Proceedings</a:t>
            </a:r>
            <a:r>
              <a:rPr lang="fr-CH" sz="2000" dirty="0" smtClean="0"/>
              <a:t>.</a:t>
            </a:r>
            <a:r>
              <a:rPr sz="2000" dirty="0" smtClean="0"/>
              <a:t> </a:t>
            </a:r>
            <a:r>
              <a:rPr sz="2000" dirty="0"/>
              <a:t/>
            </a:r>
            <a:br>
              <a:rPr sz="2000" dirty="0"/>
            </a:br>
            <a:r>
              <a:rPr lang="fr-CH" sz="2000" i="1" dirty="0" smtClean="0">
                <a:solidFill>
                  <a:srgbClr val="B51A00"/>
                </a:solidFill>
              </a:rPr>
              <a:t>IEEE International </a:t>
            </a:r>
            <a:r>
              <a:rPr lang="fr-CH" sz="2000" i="1" dirty="0" err="1" smtClean="0">
                <a:solidFill>
                  <a:srgbClr val="B51A00"/>
                </a:solidFill>
              </a:rPr>
              <a:t>Conference</a:t>
            </a:r>
            <a:r>
              <a:rPr lang="fr-CH" sz="2000" i="1" dirty="0" smtClean="0">
                <a:solidFill>
                  <a:srgbClr val="B51A00"/>
                </a:solidFill>
              </a:rPr>
              <a:t> on. Vol. 4. IEEE, 1987.</a:t>
            </a:r>
          </a:p>
          <a:p>
            <a:pPr marL="266700" lvl="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err="1" smtClean="0">
                <a:solidFill>
                  <a:srgbClr val="B51A00"/>
                </a:solidFill>
              </a:rPr>
              <a:t>Balch</a:t>
            </a:r>
            <a:r>
              <a:rPr lang="fr-CH" sz="2000" dirty="0" smtClean="0">
                <a:solidFill>
                  <a:srgbClr val="B51A00"/>
                </a:solidFill>
              </a:rPr>
              <a:t>, Tucker and </a:t>
            </a:r>
            <a:r>
              <a:rPr lang="fr-CH" sz="2000" dirty="0" err="1" smtClean="0">
                <a:solidFill>
                  <a:srgbClr val="B51A00"/>
                </a:solidFill>
              </a:rPr>
              <a:t>Arkin</a:t>
            </a:r>
            <a:r>
              <a:rPr lang="fr-CH" sz="2000" dirty="0" smtClean="0">
                <a:solidFill>
                  <a:srgbClr val="B51A00"/>
                </a:solidFill>
              </a:rPr>
              <a:t>.</a:t>
            </a:r>
            <a:r>
              <a:rPr lang="fr-CH" sz="2000" dirty="0">
                <a:solidFill>
                  <a:srgbClr val="B51A00"/>
                </a:solidFill>
              </a:rPr>
              <a:t/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 err="1" smtClean="0"/>
              <a:t>Behavior-based</a:t>
            </a:r>
            <a:r>
              <a:rPr lang="fr-CH" sz="2000" dirty="0" smtClean="0"/>
              <a:t> formation control for multi-robot teams. </a:t>
            </a:r>
            <a:r>
              <a:rPr lang="fr-CH" sz="2000" dirty="0" err="1" smtClean="0"/>
              <a:t>Robotics</a:t>
            </a:r>
            <a:r>
              <a:rPr lang="fr-CH" sz="2000" dirty="0" smtClean="0"/>
              <a:t> and Automation.</a:t>
            </a:r>
            <a:r>
              <a:rPr lang="en-US" sz="2000" dirty="0" smtClean="0"/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>
                <a:solidFill>
                  <a:srgbClr val="B51A00"/>
                </a:solidFill>
              </a:rPr>
              <a:t>IEEE </a:t>
            </a:r>
            <a:r>
              <a:rPr lang="en-US" sz="2000" i="1" dirty="0" smtClean="0">
                <a:solidFill>
                  <a:srgbClr val="B51A00"/>
                </a:solidFill>
              </a:rPr>
              <a:t>Transactions on 14.6 (1998): 926-939. </a:t>
            </a:r>
          </a:p>
          <a:p>
            <a:pPr marL="266700" lvl="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smtClean="0">
                <a:solidFill>
                  <a:srgbClr val="B51A00"/>
                </a:solidFill>
              </a:rPr>
              <a:t>Di Mario, Navarro and </a:t>
            </a:r>
            <a:r>
              <a:rPr lang="fr-CH" sz="2000" dirty="0" err="1" smtClean="0">
                <a:solidFill>
                  <a:srgbClr val="B51A00"/>
                </a:solidFill>
              </a:rPr>
              <a:t>Martinoli</a:t>
            </a:r>
            <a:r>
              <a:rPr lang="fr-CH" sz="2000" dirty="0" smtClean="0">
                <a:solidFill>
                  <a:srgbClr val="B51A00"/>
                </a:solidFill>
              </a:rPr>
              <a:t>.</a:t>
            </a:r>
            <a:r>
              <a:rPr lang="fr-CH" sz="2000" dirty="0">
                <a:solidFill>
                  <a:srgbClr val="B51A00"/>
                </a:solidFill>
              </a:rPr>
              <a:t/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 err="1" smtClean="0"/>
              <a:t>Analysis</a:t>
            </a:r>
            <a:r>
              <a:rPr lang="fr-CH" sz="2000" dirty="0" smtClean="0"/>
              <a:t> of fitness noise in </a:t>
            </a:r>
            <a:r>
              <a:rPr lang="fr-CH" sz="2000" dirty="0" err="1" smtClean="0"/>
              <a:t>particle</a:t>
            </a:r>
            <a:r>
              <a:rPr lang="fr-CH" sz="2000" dirty="0" smtClean="0"/>
              <a:t> </a:t>
            </a:r>
            <a:r>
              <a:rPr lang="fr-CH" sz="2000" dirty="0" err="1" smtClean="0"/>
              <a:t>swarm</a:t>
            </a:r>
            <a:r>
              <a:rPr lang="fr-CH" sz="2000" dirty="0" smtClean="0"/>
              <a:t> </a:t>
            </a:r>
            <a:r>
              <a:rPr lang="fr-CH" sz="2000" dirty="0" err="1" smtClean="0"/>
              <a:t>optimization</a:t>
            </a:r>
            <a:r>
              <a:rPr lang="fr-CH" sz="2000" dirty="0" smtClean="0"/>
              <a:t>: </a:t>
            </a:r>
            <a:r>
              <a:rPr lang="fr-CH" sz="2000" dirty="0" err="1" smtClean="0"/>
              <a:t>From</a:t>
            </a:r>
            <a:r>
              <a:rPr lang="fr-CH" sz="2000" dirty="0" smtClean="0"/>
              <a:t> </a:t>
            </a:r>
            <a:r>
              <a:rPr lang="fr-CH" sz="2000" dirty="0" err="1" smtClean="0"/>
              <a:t>robotic</a:t>
            </a:r>
            <a:r>
              <a:rPr lang="fr-CH" sz="2000" dirty="0" smtClean="0"/>
              <a:t> </a:t>
            </a:r>
            <a:r>
              <a:rPr lang="fr-CH" sz="2000" dirty="0" err="1" smtClean="0"/>
              <a:t>learning</a:t>
            </a:r>
            <a:r>
              <a:rPr lang="fr-CH" sz="2000" dirty="0" smtClean="0"/>
              <a:t> to benchmark </a:t>
            </a:r>
            <a:r>
              <a:rPr lang="fr-CH" sz="2000" dirty="0" err="1" smtClean="0"/>
              <a:t>functions</a:t>
            </a:r>
            <a:r>
              <a:rPr lang="fr-CH" sz="2000" dirty="0" smtClean="0"/>
              <a:t>. </a:t>
            </a:r>
            <a:r>
              <a:rPr lang="fr-CH" sz="2000" dirty="0" err="1" smtClean="0"/>
              <a:t>Evolutionaly</a:t>
            </a:r>
            <a:r>
              <a:rPr lang="fr-CH" sz="2000" dirty="0" smtClean="0"/>
              <a:t> Computation (CEC).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>
                <a:solidFill>
                  <a:srgbClr val="B51A00"/>
                </a:solidFill>
              </a:rPr>
              <a:t>IEEE </a:t>
            </a:r>
            <a:r>
              <a:rPr lang="en-US" sz="2000" i="1" dirty="0" smtClean="0">
                <a:solidFill>
                  <a:srgbClr val="B51A00"/>
                </a:solidFill>
              </a:rPr>
              <a:t>Congress on. IEEE, 2014.</a:t>
            </a:r>
          </a:p>
          <a:p>
            <a:pPr marL="26670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>
                <a:solidFill>
                  <a:srgbClr val="B51A00"/>
                </a:solidFill>
              </a:rPr>
              <a:t>Eberhart, Kennedy.</a:t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/>
              <a:t>A New </a:t>
            </a:r>
            <a:r>
              <a:rPr lang="fr-CH" sz="2000" dirty="0" err="1"/>
              <a:t>Optimizer</a:t>
            </a:r>
            <a:r>
              <a:rPr lang="fr-CH" sz="2000" dirty="0"/>
              <a:t> </a:t>
            </a:r>
            <a:r>
              <a:rPr lang="fr-CH" sz="2000" dirty="0" err="1"/>
              <a:t>Using</a:t>
            </a:r>
            <a:r>
              <a:rPr lang="fr-CH" sz="2000" dirty="0"/>
              <a:t> </a:t>
            </a:r>
            <a:r>
              <a:rPr lang="fr-CH" sz="2000" dirty="0" err="1"/>
              <a:t>Particle</a:t>
            </a:r>
            <a:r>
              <a:rPr lang="fr-CH" sz="2000" dirty="0"/>
              <a:t> </a:t>
            </a:r>
            <a:r>
              <a:rPr lang="fr-CH" sz="2000" dirty="0" err="1"/>
              <a:t>Swarm</a:t>
            </a:r>
            <a:r>
              <a:rPr lang="fr-CH" sz="2000" dirty="0"/>
              <a:t> Theory. </a:t>
            </a:r>
            <a:r>
              <a:rPr lang="fr-CH" sz="2000" dirty="0" err="1"/>
              <a:t>Sixth</a:t>
            </a:r>
            <a:r>
              <a:rPr lang="fr-CH" sz="2000" dirty="0"/>
              <a:t> International Symposium on Micro Machine and </a:t>
            </a:r>
            <a:r>
              <a:rPr lang="fr-CH" sz="2000" dirty="0" err="1"/>
              <a:t>Human</a:t>
            </a:r>
            <a:r>
              <a:rPr lang="fr-CH" sz="2000" dirty="0"/>
              <a:t> Science.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>
                <a:solidFill>
                  <a:srgbClr val="B51A00"/>
                </a:solidFill>
              </a:rPr>
              <a:t>IEEE 1995.</a:t>
            </a:r>
          </a:p>
          <a:p>
            <a:pPr marL="26670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smtClean="0">
                <a:solidFill>
                  <a:srgbClr val="B51A00"/>
                </a:solidFill>
              </a:rPr>
              <a:t>Di Mario, Navarro and </a:t>
            </a:r>
            <a:r>
              <a:rPr lang="fr-CH" sz="2000" dirty="0" err="1" smtClean="0">
                <a:solidFill>
                  <a:srgbClr val="B51A00"/>
                </a:solidFill>
              </a:rPr>
              <a:t>Martinoli</a:t>
            </a:r>
            <a:r>
              <a:rPr lang="fr-CH" sz="2000" dirty="0" smtClean="0">
                <a:solidFill>
                  <a:srgbClr val="B51A00"/>
                </a:solidFill>
              </a:rPr>
              <a:t>.</a:t>
            </a:r>
            <a:r>
              <a:rPr lang="fr-CH" sz="2000" dirty="0">
                <a:solidFill>
                  <a:srgbClr val="B51A00"/>
                </a:solidFill>
              </a:rPr>
              <a:t/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/>
              <a:t>A </a:t>
            </a:r>
            <a:r>
              <a:rPr lang="fr-CH" sz="2000" dirty="0" err="1" smtClean="0"/>
              <a:t>Distributed</a:t>
            </a:r>
            <a:r>
              <a:rPr lang="fr-CH" sz="2000" dirty="0" smtClean="0"/>
              <a:t> Noise-</a:t>
            </a:r>
            <a:r>
              <a:rPr lang="fr-CH" sz="2000" dirty="0" err="1" smtClean="0"/>
              <a:t>Resistant</a:t>
            </a:r>
            <a:r>
              <a:rPr lang="fr-CH" sz="2000" dirty="0" smtClean="0"/>
              <a:t> </a:t>
            </a:r>
            <a:r>
              <a:rPr lang="fr-CH" sz="2000" dirty="0" err="1" smtClean="0"/>
              <a:t>Particle</a:t>
            </a:r>
            <a:r>
              <a:rPr lang="fr-CH" sz="2000" dirty="0" smtClean="0"/>
              <a:t> </a:t>
            </a:r>
            <a:r>
              <a:rPr lang="fr-CH" sz="2000" dirty="0" err="1" smtClean="0"/>
              <a:t>Swarm</a:t>
            </a:r>
            <a:r>
              <a:rPr lang="fr-CH" sz="2000" dirty="0" smtClean="0"/>
              <a:t> </a:t>
            </a:r>
            <a:r>
              <a:rPr lang="fr-CH" sz="2000" dirty="0" err="1" smtClean="0"/>
              <a:t>Optimization</a:t>
            </a:r>
            <a:r>
              <a:rPr lang="fr-CH" sz="2000" dirty="0" smtClean="0"/>
              <a:t> </a:t>
            </a:r>
            <a:r>
              <a:rPr lang="fr-CH" sz="2000" dirty="0" err="1" smtClean="0"/>
              <a:t>Algorithm</a:t>
            </a:r>
            <a:r>
              <a:rPr lang="fr-CH" sz="2000" dirty="0" smtClean="0"/>
              <a:t> for High-</a:t>
            </a:r>
            <a:r>
              <a:rPr lang="fr-CH" sz="2000" dirty="0" err="1" smtClean="0"/>
              <a:t>Dimensional</a:t>
            </a:r>
            <a:r>
              <a:rPr lang="fr-CH" sz="2000" dirty="0" smtClean="0"/>
              <a:t> Multi-Robot Learning.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>
                <a:solidFill>
                  <a:srgbClr val="B51A00"/>
                </a:solidFill>
              </a:rPr>
              <a:t>IEEE </a:t>
            </a:r>
            <a:r>
              <a:rPr lang="en-US" sz="2000" i="1" dirty="0" smtClean="0">
                <a:solidFill>
                  <a:srgbClr val="B51A00"/>
                </a:solidFill>
              </a:rPr>
              <a:t>International Conference on Robotics and Automation. No. EPFL-CONF-206842, 2015.</a:t>
            </a:r>
          </a:p>
          <a:p>
            <a:pPr marL="26670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err="1" smtClean="0">
                <a:solidFill>
                  <a:srgbClr val="B51A00"/>
                </a:solidFill>
              </a:rPr>
              <a:t>Floreano</a:t>
            </a:r>
            <a:r>
              <a:rPr lang="fr-CH" sz="2000" dirty="0">
                <a:solidFill>
                  <a:srgbClr val="B51A00"/>
                </a:solidFill>
              </a:rPr>
              <a:t> </a:t>
            </a:r>
            <a:r>
              <a:rPr lang="fr-CH" sz="2000" dirty="0" smtClean="0">
                <a:solidFill>
                  <a:srgbClr val="B51A00"/>
                </a:solidFill>
              </a:rPr>
              <a:t>and </a:t>
            </a:r>
            <a:r>
              <a:rPr lang="fr-CH" sz="2000" dirty="0" err="1" smtClean="0">
                <a:solidFill>
                  <a:srgbClr val="B51A00"/>
                </a:solidFill>
              </a:rPr>
              <a:t>Mondada</a:t>
            </a:r>
            <a:r>
              <a:rPr lang="fr-CH" sz="2000" dirty="0" smtClean="0">
                <a:solidFill>
                  <a:srgbClr val="B51A00"/>
                </a:solidFill>
              </a:rPr>
              <a:t>.</a:t>
            </a:r>
            <a:r>
              <a:rPr lang="fr-CH" sz="2000" dirty="0">
                <a:solidFill>
                  <a:srgbClr val="B51A00"/>
                </a:solidFill>
              </a:rPr>
              <a:t/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 smtClean="0"/>
              <a:t>Evolution of Homing Navigation in Real Mobile Robot </a:t>
            </a:r>
            <a:r>
              <a:rPr lang="fr-CH" sz="2000" dirty="0" err="1" smtClean="0"/>
              <a:t>Systems</a:t>
            </a:r>
            <a:r>
              <a:rPr lang="fr-CH" sz="2000" dirty="0" smtClean="0"/>
              <a:t>, Man and </a:t>
            </a:r>
            <a:r>
              <a:rPr lang="fr-CH" sz="2000" dirty="0" err="1" smtClean="0"/>
              <a:t>Cybernetics</a:t>
            </a:r>
            <a:r>
              <a:rPr lang="fr-CH" sz="2000" dirty="0" smtClean="0"/>
              <a:t>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 smtClean="0">
                <a:solidFill>
                  <a:srgbClr val="B51A00"/>
                </a:solidFill>
              </a:rPr>
              <a:t>Part B, IEEE Transactions on. Vol.26, Iss.3, Jun 1996, p.396-407.</a:t>
            </a:r>
          </a:p>
          <a:p>
            <a:pPr marL="266700" indent="-266700" algn="l" defTabSz="457200">
              <a:lnSpc>
                <a:spcPct val="80000"/>
              </a:lnSpc>
              <a:spcBef>
                <a:spcPts val="1200"/>
              </a:spcBef>
              <a:buSzPct val="100000"/>
              <a:buBlip>
                <a:blip r:embed="rId2"/>
              </a:buBlip>
              <a:tabLst>
                <a:tab pos="139700" algn="l"/>
                <a:tab pos="457200" algn="l"/>
              </a:tabLst>
              <a:defRPr sz="1800"/>
            </a:pPr>
            <a:r>
              <a:rPr lang="fr-CH" sz="2000" dirty="0" err="1" smtClean="0">
                <a:solidFill>
                  <a:srgbClr val="B51A00"/>
                </a:solidFill>
              </a:rPr>
              <a:t>Pugh</a:t>
            </a:r>
            <a:r>
              <a:rPr lang="fr-CH" sz="2000" dirty="0" smtClean="0">
                <a:solidFill>
                  <a:srgbClr val="B51A00"/>
                </a:solidFill>
              </a:rPr>
              <a:t>, </a:t>
            </a:r>
            <a:r>
              <a:rPr lang="fr-CH" sz="2000" dirty="0" err="1" smtClean="0">
                <a:solidFill>
                  <a:srgbClr val="B51A00"/>
                </a:solidFill>
              </a:rPr>
              <a:t>Zang</a:t>
            </a:r>
            <a:r>
              <a:rPr lang="fr-CH" sz="2000" dirty="0" smtClean="0">
                <a:solidFill>
                  <a:srgbClr val="B51A00"/>
                </a:solidFill>
              </a:rPr>
              <a:t> and </a:t>
            </a:r>
            <a:r>
              <a:rPr lang="fr-CH" sz="2000" dirty="0" err="1" smtClean="0">
                <a:solidFill>
                  <a:srgbClr val="B51A00"/>
                </a:solidFill>
              </a:rPr>
              <a:t>Martinoli</a:t>
            </a:r>
            <a:r>
              <a:rPr lang="fr-CH" sz="2000" dirty="0" smtClean="0">
                <a:solidFill>
                  <a:srgbClr val="B51A00"/>
                </a:solidFill>
              </a:rPr>
              <a:t>.</a:t>
            </a:r>
            <a:r>
              <a:rPr lang="fr-CH" sz="2000" dirty="0">
                <a:solidFill>
                  <a:srgbClr val="B51A00"/>
                </a:solidFill>
              </a:rPr>
              <a:t/>
            </a:r>
            <a:br>
              <a:rPr lang="fr-CH" sz="2000" dirty="0">
                <a:solidFill>
                  <a:srgbClr val="B51A00"/>
                </a:solidFill>
              </a:rPr>
            </a:br>
            <a:r>
              <a:rPr lang="fr-CH" sz="2000" dirty="0" err="1" smtClean="0"/>
              <a:t>Particle</a:t>
            </a:r>
            <a:r>
              <a:rPr lang="fr-CH" sz="2000" dirty="0" smtClean="0"/>
              <a:t> </a:t>
            </a:r>
            <a:r>
              <a:rPr lang="fr-CH" sz="2000" dirty="0" err="1" smtClean="0"/>
              <a:t>swarm</a:t>
            </a:r>
            <a:r>
              <a:rPr lang="fr-CH" sz="2000" dirty="0" smtClean="0"/>
              <a:t> </a:t>
            </a:r>
            <a:r>
              <a:rPr lang="fr-CH" sz="2000" dirty="0" err="1" smtClean="0"/>
              <a:t>optimization</a:t>
            </a:r>
            <a:r>
              <a:rPr lang="fr-CH" sz="2000" dirty="0" smtClean="0"/>
              <a:t> for </a:t>
            </a:r>
            <a:r>
              <a:rPr lang="fr-CH" sz="2000" dirty="0" err="1" smtClean="0"/>
              <a:t>unsupervised</a:t>
            </a:r>
            <a:r>
              <a:rPr lang="fr-CH" sz="2000" dirty="0" smtClean="0"/>
              <a:t> </a:t>
            </a:r>
            <a:r>
              <a:rPr lang="fr-CH" sz="2000" dirty="0" err="1" smtClean="0"/>
              <a:t>robotic</a:t>
            </a:r>
            <a:r>
              <a:rPr lang="fr-CH" sz="2000" dirty="0" smtClean="0"/>
              <a:t> </a:t>
            </a:r>
            <a:r>
              <a:rPr lang="fr-CH" sz="2000" dirty="0" err="1" smtClean="0"/>
              <a:t>learning</a:t>
            </a:r>
            <a:r>
              <a:rPr lang="fr-CH" sz="2000" dirty="0" smtClean="0"/>
              <a:t>.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 smtClean="0">
                <a:solidFill>
                  <a:srgbClr val="B51A00"/>
                </a:solidFill>
              </a:rPr>
              <a:t>Swarm Intelligence Symposium. No. SWIS-CONF-2005-004. 2005</a:t>
            </a:r>
            <a:endParaRPr lang="en-US" sz="2000" i="1" dirty="0">
              <a:solidFill>
                <a:srgbClr val="B51A00"/>
              </a:solidFill>
            </a:endParaRPr>
          </a:p>
        </p:txBody>
      </p:sp>
      <p:sp>
        <p:nvSpPr>
          <p:cNvPr id="13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9" name="Shape 55"/>
          <p:cNvSpPr/>
          <p:nvPr/>
        </p:nvSpPr>
        <p:spPr>
          <a:xfrm>
            <a:off x="11100171" y="7347"/>
            <a:ext cx="83837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15/16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9938387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The end… almost !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5413" y="4671040"/>
            <a:ext cx="9341273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Thank</a:t>
            </a:r>
            <a:r>
              <a:rPr kumimoji="0" lang="en-US" sz="4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you for your attention</a:t>
            </a:r>
          </a:p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800" dirty="0" smtClean="0">
                <a:solidFill>
                  <a:srgbClr val="000000"/>
                </a:solidFill>
              </a:rPr>
              <a:t>Questions?</a:t>
            </a:r>
            <a:endParaRPr kumimoji="0" 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8" name="Shape 55"/>
          <p:cNvSpPr/>
          <p:nvPr/>
        </p:nvSpPr>
        <p:spPr>
          <a:xfrm>
            <a:off x="11100171" y="7347"/>
            <a:ext cx="83837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16/16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3208716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11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4" name="Shape 55"/>
          <p:cNvSpPr/>
          <p:nvPr/>
        </p:nvSpPr>
        <p:spPr>
          <a:xfrm>
            <a:off x="10941473" y="7347"/>
            <a:ext cx="1155766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smtClean="0"/>
              <a:t>CSE - IN</a:t>
            </a:r>
            <a:endParaRPr sz="2300"/>
          </a:p>
        </p:txBody>
      </p:sp>
    </p:spTree>
    <p:extLst>
      <p:ext uri="{BB962C8B-B14F-4D97-AF65-F5344CB8AC3E}">
        <p14:creationId xmlns:p14="http://schemas.microsoft.com/office/powerpoint/2010/main" val="15508096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Content	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0537" y="3350569"/>
            <a:ext cx="12175963" cy="333424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Introduction,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goals and motivation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baseline="0" dirty="0" smtClean="0">
                <a:solidFill>
                  <a:srgbClr val="000000"/>
                </a:solidFill>
              </a:rPr>
              <a:t>Motor-schemas</a:t>
            </a:r>
            <a:r>
              <a:rPr lang="en-US" dirty="0" smtClean="0">
                <a:solidFill>
                  <a:srgbClr val="000000"/>
                </a:solidFill>
              </a:rPr>
              <a:t> based navigation </a:t>
            </a:r>
            <a:r>
              <a:rPr lang="en-US" dirty="0" err="1" smtClean="0">
                <a:solidFill>
                  <a:srgbClr val="000000"/>
                </a:solidFill>
              </a:rPr>
              <a:t>behaviour</a:t>
            </a:r>
            <a:endParaRPr lang="en-US" dirty="0" smtClean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</a:rPr>
              <a:t>Particle Swarm Optimization </a:t>
            </a:r>
            <a:r>
              <a:rPr lang="en-US" i="1" dirty="0" smtClean="0">
                <a:solidFill>
                  <a:srgbClr val="000000"/>
                </a:solidFill>
              </a:rPr>
              <a:t>(PSO) </a:t>
            </a:r>
            <a:endParaRPr lang="en-US" dirty="0" smtClean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dirty="0" smtClean="0">
                <a:solidFill>
                  <a:srgbClr val="000000"/>
                </a:solidFill>
              </a:rPr>
              <a:t>Results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4200" b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Conclusions</a:t>
            </a:r>
            <a:endParaRPr kumimoji="0" lang="en-US" sz="4200" b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5" name="Shape 55"/>
          <p:cNvSpPr/>
          <p:nvPr/>
        </p:nvSpPr>
        <p:spPr>
          <a:xfrm>
            <a:off x="11181924" y="7347"/>
            <a:ext cx="674865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2/16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7544575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-1" y="417101"/>
            <a:ext cx="14147800" cy="1306738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Introduction, goals and motivation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9081" y="2718668"/>
            <a:ext cx="12037419" cy="7304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Set-up</a:t>
            </a:r>
          </a:p>
          <a:p>
            <a:pPr lvl="2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- 1 goal</a:t>
            </a:r>
          </a:p>
          <a:p>
            <a:pPr lvl="2" indent="0" algn="l" rtl="0" latinLnBrk="1" hangingPunct="0"/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	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- 4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robots</a:t>
            </a:r>
          </a:p>
          <a:p>
            <a:pPr lvl="2" indent="0" algn="l" rtl="0" latinLnBrk="1" hangingPunct="0"/>
            <a:r>
              <a:rPr lang="en-US" sz="3200" baseline="0" dirty="0">
                <a:solidFill>
                  <a:srgbClr val="000000"/>
                </a:solidFill>
              </a:rPr>
              <a:t>	</a:t>
            </a:r>
            <a:r>
              <a:rPr lang="en-US" sz="3200" baseline="0" dirty="0" smtClean="0">
                <a:solidFill>
                  <a:srgbClr val="000000"/>
                </a:solidFill>
              </a:rPr>
              <a:t>-</a:t>
            </a:r>
            <a:r>
              <a:rPr lang="en-US" sz="3200" dirty="0" smtClean="0">
                <a:solidFill>
                  <a:srgbClr val="000000"/>
                </a:solidFill>
              </a:rPr>
              <a:t> some obstacles</a:t>
            </a:r>
          </a:p>
          <a:p>
            <a:pPr lvl="2" indent="0" algn="l" rtl="0" latinLnBrk="1" hangingPunct="0"/>
            <a:endParaRPr lang="en-US" sz="3200" dirty="0" smtClean="0">
              <a:solidFill>
                <a:srgbClr val="000000"/>
              </a:solidFill>
            </a:endParaRPr>
          </a:p>
          <a:p>
            <a:pPr marL="571500" lvl="1" indent="-571500" algn="l" rtl="0" latinLnBrk="1" hangingPunct="0">
              <a:buFont typeface="Arial" charset="0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Two-step project</a:t>
            </a:r>
          </a:p>
          <a:p>
            <a:pPr lvl="3" indent="0" algn="l" rtl="0" latinLnBrk="1" hangingPunct="0"/>
            <a:r>
              <a:rPr lang="en-US" sz="3200" dirty="0" smtClean="0">
                <a:solidFill>
                  <a:srgbClr val="000000"/>
                </a:solidFill>
              </a:rPr>
              <a:t>	- basic navigation control, based of 4 motor-schemas</a:t>
            </a:r>
          </a:p>
          <a:p>
            <a:pPr lvl="3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PSO implementation</a:t>
            </a:r>
          </a:p>
          <a:p>
            <a:pPr lvl="3" indent="0" algn="l" rtl="0" latinLnBrk="1" hangingPunct="0"/>
            <a:endParaRPr lang="en-US" sz="3200" dirty="0" smtClean="0">
              <a:solidFill>
                <a:srgbClr val="000000"/>
              </a:solidFill>
            </a:endParaRPr>
          </a:p>
          <a:p>
            <a:pPr marL="457200" lvl="2" indent="-457200" algn="l" rtl="0" latinLnBrk="1" hangingPunct="0">
              <a:buFont typeface="Arial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Aim</a:t>
            </a:r>
          </a:p>
          <a:p>
            <a:pPr lvl="2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- find the good balance between the objectives to get the best </a:t>
            </a:r>
            <a:endParaRPr lang="en-US" sz="3200" dirty="0" smtClean="0">
              <a:solidFill>
                <a:srgbClr val="000000"/>
              </a:solidFill>
            </a:endParaRPr>
          </a:p>
          <a:p>
            <a:pPr lvl="2" indent="0" algn="l" rtl="0" latinLnBrk="1" hangingPunct="0"/>
            <a:r>
              <a:rPr lang="en-US" sz="3200" dirty="0">
                <a:solidFill>
                  <a:srgbClr val="000000"/>
                </a:solidFill>
              </a:rPr>
              <a:t>	 </a:t>
            </a:r>
            <a:r>
              <a:rPr lang="en-US" sz="3200" dirty="0" smtClean="0">
                <a:solidFill>
                  <a:srgbClr val="000000"/>
                </a:solidFill>
              </a:rPr>
              <a:t> possible </a:t>
            </a:r>
            <a:r>
              <a:rPr lang="en-US" sz="3200" dirty="0" err="1">
                <a:solidFill>
                  <a:srgbClr val="000000"/>
                </a:solidFill>
              </a:rPr>
              <a:t>behaviour</a:t>
            </a:r>
            <a:endParaRPr lang="en-US" sz="3200" dirty="0">
              <a:solidFill>
                <a:srgbClr val="000000"/>
              </a:solidFill>
            </a:endParaRPr>
          </a:p>
          <a:p>
            <a:pPr marL="571500" lvl="1" indent="-571500" algn="l" rtl="0" latinLnBrk="1" hangingPunct="0">
              <a:buFont typeface="Arial" charset="0"/>
              <a:buChar char="•"/>
            </a:pPr>
            <a:endParaRPr kumimoji="0" lang="en-US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rgbClr val="000000"/>
                </a:solidFill>
              </a:rPr>
              <a:t>	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11474"/>
            <a:ext cx="8064500" cy="3655138"/>
          </a:xfrm>
          <a:prstGeom prst="rect">
            <a:avLst/>
          </a:prstGeom>
        </p:spPr>
      </p:pic>
      <p:sp>
        <p:nvSpPr>
          <p:cNvPr id="13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8" name="Shape 55"/>
          <p:cNvSpPr/>
          <p:nvPr/>
        </p:nvSpPr>
        <p:spPr>
          <a:xfrm>
            <a:off x="11181924" y="7347"/>
            <a:ext cx="674865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3/16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4884518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344" y="4937892"/>
            <a:ext cx="4224321" cy="4224321"/>
          </a:xfrm>
          <a:prstGeom prst="rect">
            <a:avLst/>
          </a:prstGeom>
        </p:spPr>
      </p:pic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Motor-schemas</a:t>
            </a:r>
            <a:endParaRPr sz="4500" dirty="0">
              <a:solidFill>
                <a:srgbClr val="B51A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3" y="1904648"/>
            <a:ext cx="3794125" cy="3765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52212" y="2549467"/>
            <a:ext cx="7764378" cy="305724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Each motor-schema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generates a vector 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    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field </a:t>
            </a:r>
          </a:p>
          <a:p>
            <a:pPr marL="457200" marR="0" indent="-4572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The global vector field is the sum of all the computed individual vector fields</a:t>
            </a:r>
          </a:p>
          <a:p>
            <a:pPr marL="457200" marR="0" indent="-4572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Difficulty: presence of local minima</a:t>
            </a:r>
          </a:p>
          <a:p>
            <a:pPr marL="457200" marR="0" indent="-4572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70463" y="1806098"/>
            <a:ext cx="3741409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General concept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39586" y="5690057"/>
            <a:ext cx="4278415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Sphere of influence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5600" y="6615034"/>
            <a:ext cx="7633368" cy="18569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Most of the implemented motor-schemas use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this co</a:t>
            </a:r>
            <a:r>
              <a:rPr lang="en-US" sz="3200" dirty="0" smtClean="0">
                <a:solidFill>
                  <a:srgbClr val="000000"/>
                </a:solidFill>
              </a:rPr>
              <a:t>ncept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457200" marR="0" indent="-4572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Example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equation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" r="-3788"/>
          <a:stretch/>
        </p:blipFill>
        <p:spPr>
          <a:xfrm>
            <a:off x="4032000" y="7471789"/>
            <a:ext cx="3311999" cy="1547825"/>
          </a:xfrm>
          <a:prstGeom prst="rect">
            <a:avLst/>
          </a:prstGeom>
        </p:spPr>
      </p:pic>
      <p:sp>
        <p:nvSpPr>
          <p:cNvPr id="20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2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3" name="Shape 55"/>
          <p:cNvSpPr/>
          <p:nvPr/>
        </p:nvSpPr>
        <p:spPr>
          <a:xfrm>
            <a:off x="11181924" y="7347"/>
            <a:ext cx="674865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4/16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6237236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202" y="6483010"/>
            <a:ext cx="8951396" cy="2921018"/>
          </a:xfrm>
          <a:prstGeom prst="rect">
            <a:avLst/>
          </a:prstGeom>
        </p:spPr>
      </p:pic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Motor-schemas</a:t>
            </a:r>
            <a:endParaRPr sz="4500" dirty="0">
              <a:solidFill>
                <a:srgbClr val="B51A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91" y="2082800"/>
            <a:ext cx="7208252" cy="36041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5600" y="1631203"/>
            <a:ext cx="5445401" cy="55194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Move to goal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Keep formation 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unit </a:t>
            </a: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centered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Robot avoidance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 smtClean="0">
                <a:solidFill>
                  <a:srgbClr val="000000"/>
                </a:solidFill>
              </a:rPr>
              <a:t>	- local communication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Obstacle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avoidance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200" dirty="0">
                <a:solidFill>
                  <a:srgbClr val="000000"/>
                </a:solidFill>
              </a:rPr>
              <a:t>	</a:t>
            </a:r>
            <a:r>
              <a:rPr lang="en-US" sz="3200" dirty="0" smtClean="0">
                <a:solidFill>
                  <a:srgbClr val="000000"/>
                </a:solidFill>
              </a:rPr>
              <a:t>- supervisor</a:t>
            </a:r>
          </a:p>
          <a:p>
            <a:pPr marR="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	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- distance sensors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3200" baseline="0" dirty="0" smtClean="0">
                <a:solidFill>
                  <a:srgbClr val="000000"/>
                </a:solidFill>
              </a:rPr>
              <a:t>Random walk</a:t>
            </a:r>
          </a:p>
          <a:p>
            <a:pPr lvl="1" indent="0" algn="l" rtl="0" latinLnBrk="1" hangingPunct="0"/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	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- noise generation frequency</a:t>
            </a:r>
          </a:p>
          <a:p>
            <a:pPr lvl="1" indent="0" algn="l" rtl="0" latinLnBrk="1" hangingPunct="0"/>
            <a:r>
              <a:rPr lang="en-US" sz="3200" baseline="0" dirty="0">
                <a:solidFill>
                  <a:srgbClr val="000000"/>
                </a:solidFill>
              </a:rPr>
              <a:t>	</a:t>
            </a:r>
            <a:r>
              <a:rPr lang="en-US" sz="3200" baseline="0" dirty="0" smtClean="0">
                <a:solidFill>
                  <a:srgbClr val="000000"/>
                </a:solidFill>
              </a:rPr>
              <a:t>- fading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2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6" name="Shape 55"/>
          <p:cNvSpPr/>
          <p:nvPr/>
        </p:nvSpPr>
        <p:spPr>
          <a:xfrm>
            <a:off x="11181924" y="7347"/>
            <a:ext cx="674865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5/16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055469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0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Particle Swarm Optimization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4969" y="3339285"/>
            <a:ext cx="665727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General concepts + equations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8" name="Shape 55"/>
          <p:cNvSpPr/>
          <p:nvPr/>
        </p:nvSpPr>
        <p:spPr>
          <a:xfrm>
            <a:off x="11181925" y="7347"/>
            <a:ext cx="67486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6/16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1056676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Particle Swarm Optimization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28721" y="4336279"/>
            <a:ext cx="1590179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OCBA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2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3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0" name="Shape 55"/>
          <p:cNvSpPr/>
          <p:nvPr/>
        </p:nvSpPr>
        <p:spPr>
          <a:xfrm>
            <a:off x="11181925" y="7347"/>
            <a:ext cx="67486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7/16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20195744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9" y="7452925"/>
            <a:ext cx="711400" cy="612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8" y="6828208"/>
            <a:ext cx="744236" cy="560552"/>
          </a:xfrm>
          <a:prstGeom prst="rect">
            <a:avLst/>
          </a:prstGeom>
        </p:spPr>
      </p:pic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5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Particle Swarm Optimization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10" y="4770514"/>
            <a:ext cx="9601108" cy="1621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10" y="6241800"/>
            <a:ext cx="3809443" cy="651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08" y="8150811"/>
            <a:ext cx="581223" cy="504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600" y="1625599"/>
            <a:ext cx="12646192" cy="1139799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Parameters to optimize</a:t>
            </a:r>
          </a:p>
          <a:p>
            <a:pPr lvl="1" indent="0" algn="l" rtl="0" latinLnBrk="1" hangingPunct="0"/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- weights for each motor-schema</a:t>
            </a:r>
          </a:p>
          <a:p>
            <a:pPr lvl="1" indent="0" algn="l" rtl="0" latinLnBrk="1" hangingPunct="0"/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	</a:t>
            </a:r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- minimum and maximum thresholds</a:t>
            </a:r>
          </a:p>
          <a:p>
            <a:pPr lvl="1" indent="0" algn="l" rtl="0" latinLnBrk="1" hangingPunct="0"/>
            <a:r>
              <a:rPr kumimoji="0" lang="en-US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	- 4 chosen parameters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Fitness</a:t>
            </a:r>
            <a:r>
              <a:rPr kumimoji="0" lang="en-US" sz="4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function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4000" baseline="0" dirty="0" smtClean="0">
                <a:solidFill>
                  <a:srgbClr val="000000"/>
                </a:solidFill>
              </a:rPr>
              <a:t>                           </a:t>
            </a:r>
            <a:r>
              <a:rPr lang="en-US" sz="3200" baseline="0" dirty="0" smtClean="0">
                <a:solidFill>
                  <a:srgbClr val="000000"/>
                </a:solidFill>
              </a:rPr>
              <a:t>appropriate weights</a:t>
            </a: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4000" baseline="0" dirty="0" smtClean="0">
                <a:solidFill>
                  <a:srgbClr val="000000"/>
                </a:solidFill>
              </a:rPr>
              <a:t>     </a:t>
            </a:r>
            <a:r>
              <a:rPr lang="en-US" sz="3200" dirty="0" smtClean="0">
                <a:solidFill>
                  <a:srgbClr val="000000"/>
                </a:solidFill>
              </a:rPr>
              <a:t>mean distance of the robot with the nearest obstacle</a:t>
            </a:r>
          </a:p>
          <a:p>
            <a:pPr marL="571500" indent="-571500" algn="l" rtl="0" latinLnBrk="1" hangingPunct="0">
              <a:buFont typeface="Arial" charset="0"/>
              <a:buChar char="•"/>
            </a:pPr>
            <a:r>
              <a:rPr lang="en-US" sz="4000" dirty="0">
                <a:solidFill>
                  <a:srgbClr val="000000"/>
                </a:solidFill>
              </a:rPr>
              <a:t> </a:t>
            </a:r>
            <a:r>
              <a:rPr lang="en-US" sz="4000" dirty="0" smtClean="0">
                <a:solidFill>
                  <a:srgbClr val="000000"/>
                </a:solidFill>
              </a:rPr>
              <a:t>    </a:t>
            </a:r>
            <a:r>
              <a:rPr lang="en-US" sz="3200" dirty="0" smtClean="0">
                <a:solidFill>
                  <a:srgbClr val="000000"/>
                </a:solidFill>
              </a:rPr>
              <a:t>mean </a:t>
            </a:r>
            <a:r>
              <a:rPr lang="en-US" sz="3200" dirty="0">
                <a:solidFill>
                  <a:srgbClr val="000000"/>
                </a:solidFill>
              </a:rPr>
              <a:t>distance </a:t>
            </a:r>
            <a:r>
              <a:rPr lang="en-US" sz="3200" dirty="0" smtClean="0">
                <a:solidFill>
                  <a:srgbClr val="000000"/>
                </a:solidFill>
              </a:rPr>
              <a:t>to the expected position in the formation</a:t>
            </a:r>
            <a:endParaRPr lang="en-US" sz="4000" dirty="0" smtClean="0">
              <a:solidFill>
                <a:srgbClr val="000000"/>
              </a:solidFill>
            </a:endParaRPr>
          </a:p>
          <a:p>
            <a:pPr marL="571500" indent="-571500" algn="l" rtl="0" latinLnBrk="1" hangingPunct="0">
              <a:buFont typeface="Arial" charset="0"/>
              <a:buChar char="•"/>
            </a:pPr>
            <a:r>
              <a:rPr lang="en-US" sz="4000" baseline="0" dirty="0">
                <a:solidFill>
                  <a:srgbClr val="000000"/>
                </a:solidFill>
              </a:rPr>
              <a:t> </a:t>
            </a:r>
            <a:r>
              <a:rPr lang="en-US" sz="4000" baseline="0" dirty="0" smtClean="0">
                <a:solidFill>
                  <a:srgbClr val="000000"/>
                </a:solidFill>
              </a:rPr>
              <a:t>    </a:t>
            </a:r>
            <a:r>
              <a:rPr lang="en-US" sz="3200" baseline="0" dirty="0" smtClean="0">
                <a:solidFill>
                  <a:srgbClr val="000000"/>
                </a:solidFill>
              </a:rPr>
              <a:t>decreases</a:t>
            </a:r>
            <a:r>
              <a:rPr lang="en-US" sz="4000" baseline="0" dirty="0" smtClean="0">
                <a:solidFill>
                  <a:srgbClr val="000000"/>
                </a:solidFill>
              </a:rPr>
              <a:t> </a:t>
            </a:r>
            <a:r>
              <a:rPr lang="en-US" sz="3200" baseline="0" dirty="0" smtClean="0">
                <a:solidFill>
                  <a:srgbClr val="000000"/>
                </a:solidFill>
              </a:rPr>
              <a:t>with</a:t>
            </a:r>
            <a:r>
              <a:rPr lang="en-US" sz="3200" dirty="0" smtClean="0">
                <a:solidFill>
                  <a:srgbClr val="000000"/>
                </a:solidFill>
              </a:rPr>
              <a:t> the final distance to the goal</a:t>
            </a:r>
            <a:endParaRPr lang="en-US" sz="3200" baseline="0" dirty="0" smtClean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sz="4000" i="1" baseline="0" dirty="0" smtClean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sz="3200" baseline="0" dirty="0" smtClean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sz="4000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lang="en-US" baseline="0" dirty="0">
              <a:solidFill>
                <a:srgbClr val="000000"/>
              </a:solidFill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200" b="0" i="0" u="none" strike="noStrike" cap="none" spc="0" normalizeH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  <a:p>
            <a:pPr marL="571500" marR="0" indent="-571500" algn="l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sp>
        <p:nvSpPr>
          <p:cNvPr id="18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0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2" name="Shape 55"/>
          <p:cNvSpPr/>
          <p:nvPr/>
        </p:nvSpPr>
        <p:spPr>
          <a:xfrm>
            <a:off x="11181924" y="7347"/>
            <a:ext cx="674865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8/16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20082697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6159500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6159500" y="0"/>
            <a:ext cx="6845300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1" y="9245600"/>
            <a:ext cx="7494777" cy="5207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7218946" y="9245600"/>
            <a:ext cx="5785853" cy="5207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81508" y="9245600"/>
            <a:ext cx="6155531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err="1" smtClean="0">
                <a:solidFill>
                  <a:srgbClr val="FFFFFF"/>
                </a:solidFill>
              </a:rPr>
              <a:t>Ondine</a:t>
            </a:r>
            <a:r>
              <a:rPr lang="en-US" sz="2300" dirty="0" smtClean="0">
                <a:solidFill>
                  <a:srgbClr val="FFFFFF"/>
                </a:solidFill>
              </a:rPr>
              <a:t> </a:t>
            </a:r>
            <a:r>
              <a:rPr lang="en-US" sz="2300" dirty="0" err="1" smtClean="0">
                <a:solidFill>
                  <a:srgbClr val="FFFFFF"/>
                </a:solidFill>
              </a:rPr>
              <a:t>Chanon</a:t>
            </a:r>
            <a:r>
              <a:rPr lang="en-US" sz="2300" dirty="0" smtClean="0">
                <a:solidFill>
                  <a:srgbClr val="FFFFFF"/>
                </a:solidFill>
              </a:rPr>
              <a:t>, Nicolas </a:t>
            </a:r>
            <a:r>
              <a:rPr lang="en-US" sz="2300" dirty="0" err="1" smtClean="0">
                <a:solidFill>
                  <a:srgbClr val="FFFFFF"/>
                </a:solidFill>
              </a:rPr>
              <a:t>Hubacher</a:t>
            </a:r>
            <a:r>
              <a:rPr lang="en-US" sz="2300" dirty="0" smtClean="0">
                <a:solidFill>
                  <a:srgbClr val="FFFFFF"/>
                </a:solidFill>
              </a:rPr>
              <a:t>, Stefano </a:t>
            </a:r>
            <a:r>
              <a:rPr lang="en-US" sz="2300" dirty="0" err="1" smtClean="0">
                <a:solidFill>
                  <a:srgbClr val="FFFFFF"/>
                </a:solidFill>
              </a:rPr>
              <a:t>Savarè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94777" y="9254939"/>
            <a:ext cx="292548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December, 16th</a:t>
            </a:r>
            <a:r>
              <a:rPr sz="2400" dirty="0" smtClean="0"/>
              <a:t>  201</a:t>
            </a:r>
            <a:r>
              <a:rPr lang="en-US" sz="2400" dirty="0" smtClean="0"/>
              <a:t>5</a:t>
            </a:r>
            <a:endParaRPr sz="2400" dirty="0"/>
          </a:p>
        </p:txBody>
      </p:sp>
      <p:sp>
        <p:nvSpPr>
          <p:cNvPr id="54" name="Shape 54"/>
          <p:cNvSpPr/>
          <p:nvPr/>
        </p:nvSpPr>
        <p:spPr>
          <a:xfrm>
            <a:off x="4214998" y="-82216"/>
            <a:ext cx="1603003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Introduction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16" name="Shape 74"/>
          <p:cNvSpPr/>
          <p:nvPr/>
        </p:nvSpPr>
        <p:spPr>
          <a:xfrm>
            <a:off x="0" y="406400"/>
            <a:ext cx="14147800" cy="1270000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" name="Shape 75"/>
          <p:cNvSpPr/>
          <p:nvPr/>
        </p:nvSpPr>
        <p:spPr>
          <a:xfrm>
            <a:off x="355600" y="637506"/>
            <a:ext cx="12280900" cy="795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500">
                <a:solidFill>
                  <a:srgbClr val="B51A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500" dirty="0" smtClean="0">
                <a:solidFill>
                  <a:srgbClr val="B51A00"/>
                </a:solidFill>
              </a:rPr>
              <a:t>Results</a:t>
            </a:r>
            <a:endParaRPr sz="4500" dirty="0">
              <a:solidFill>
                <a:srgbClr val="B51A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97358" y="1939866"/>
            <a:ext cx="7997382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3 different worlds </a:t>
            </a:r>
            <a:r>
              <a:rPr kumimoji="0" lang="en-US" sz="42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consided</a:t>
            </a:r>
            <a:r>
              <a:rPr kumimoji="0" lang="en-US" sz="4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Gill Sans"/>
              </a:rPr>
              <a:t> for PSO</a:t>
            </a:r>
            <a:endParaRPr kumimoji="0" lang="en-US" sz="4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434" y="2767904"/>
            <a:ext cx="10351230" cy="51756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4321" y="8101748"/>
            <a:ext cx="166872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</a:rPr>
              <a:t>1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Random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75921" y="8101748"/>
            <a:ext cx="296715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solidFill>
                  <a:srgbClr val="000000"/>
                </a:solidFill>
              </a:rPr>
              <a:t>2</a:t>
            </a:r>
            <a:r>
              <a:rPr lang="en-US" sz="2800" dirty="0">
                <a:solidFill>
                  <a:srgbClr val="000000"/>
                </a:solidFill>
              </a:rPr>
              <a:t>.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Wall of obstacles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60098" y="8101748"/>
            <a:ext cx="36115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3.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D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Gill Sans"/>
              </a:rPr>
              <a:t>ifficult configuration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Gill Sans"/>
            </a:endParaRPr>
          </a:p>
        </p:txBody>
      </p:sp>
      <p:sp>
        <p:nvSpPr>
          <p:cNvPr id="20" name="Shape 42"/>
          <p:cNvSpPr/>
          <p:nvPr/>
        </p:nvSpPr>
        <p:spPr>
          <a:xfrm>
            <a:off x="0" y="0"/>
            <a:ext cx="10095364" cy="444500"/>
          </a:xfrm>
          <a:prstGeom prst="rect">
            <a:avLst/>
          </a:prstGeom>
          <a:solidFill>
            <a:srgbClr val="B51A00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1" name="Shape 43"/>
          <p:cNvSpPr/>
          <p:nvPr/>
        </p:nvSpPr>
        <p:spPr>
          <a:xfrm>
            <a:off x="10095364" y="0"/>
            <a:ext cx="2909435" cy="444500"/>
          </a:xfrm>
          <a:prstGeom prst="rect">
            <a:avLst/>
          </a:prstGeom>
          <a:solidFill>
            <a:srgbClr val="D6D6D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" name="Shape 54"/>
          <p:cNvSpPr/>
          <p:nvPr/>
        </p:nvSpPr>
        <p:spPr>
          <a:xfrm>
            <a:off x="2218690" y="-39434"/>
            <a:ext cx="5900654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300" dirty="0" smtClean="0">
                <a:solidFill>
                  <a:srgbClr val="FFFFFF"/>
                </a:solidFill>
              </a:rPr>
              <a:t>Distributed Intelligent Systems – Course Project</a:t>
            </a:r>
            <a:endParaRPr sz="2300" dirty="0">
              <a:solidFill>
                <a:srgbClr val="FFFFFF"/>
              </a:solidFill>
            </a:endParaRPr>
          </a:p>
        </p:txBody>
      </p:sp>
      <p:sp>
        <p:nvSpPr>
          <p:cNvPr id="26" name="Shape 55"/>
          <p:cNvSpPr/>
          <p:nvPr/>
        </p:nvSpPr>
        <p:spPr>
          <a:xfrm>
            <a:off x="11181924" y="7347"/>
            <a:ext cx="674865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300" dirty="0" smtClean="0"/>
              <a:t>9/16</a:t>
            </a:r>
            <a:endParaRPr sz="2300" dirty="0"/>
          </a:p>
        </p:txBody>
      </p:sp>
    </p:spTree>
    <p:extLst>
      <p:ext uri="{BB962C8B-B14F-4D97-AF65-F5344CB8AC3E}">
        <p14:creationId xmlns:p14="http://schemas.microsoft.com/office/powerpoint/2010/main" val="988687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667</Words>
  <Application>Microsoft Macintosh PowerPoint</Application>
  <PresentationFormat>Custom</PresentationFormat>
  <Paragraphs>210</Paragraphs>
  <Slides>17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 Rounded MT Bold</vt:lpstr>
      <vt:lpstr>Gill Sans</vt:lpstr>
      <vt:lpstr>Gill Sans SemiBold</vt:lpstr>
      <vt:lpstr>Lucida Grande</vt:lpstr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Stefano Savare</cp:lastModifiedBy>
  <cp:revision>58</cp:revision>
  <dcterms:modified xsi:type="dcterms:W3CDTF">2015-12-15T11:37:54Z</dcterms:modified>
</cp:coreProperties>
</file>